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62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94771-5CD1-BE02-6FE8-49EF8DB2E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5F1D3F-C869-47C4-592F-3EBF3FE79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645638-51BB-991D-E8C4-646FFFB1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923C15-5513-F10A-6CE6-3AF6BF30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D0FF-B2C2-9945-D7BF-48F37497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1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B2D3B-0E8D-2B0F-4F97-32977FB5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765BD6-A0AD-4AEE-2D19-01EB93DA0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97C11-C19F-1080-68A8-CFADA11B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FCC0AE-A7F9-24E8-605D-49FC9F9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C5571C-A259-6D5A-C579-DB287EA9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D2D254-4421-6143-FBA3-35586C845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AF1BAA-F6F9-289E-F9B8-15B2ACFEB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02168-B10B-619B-388B-240B3CC7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C74D6-3000-1E2A-8C45-C24063B0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48A671-3900-D489-270F-F5D09DED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DF39B-0E5A-B1F0-7F29-CB0546D8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871A9-4A38-75D5-D3DA-D0EFD3AC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4F9E1F-8E3B-9295-36E0-7E68385E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2D8BCE-0C74-7D8C-5CA5-C4BF41D9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C8A24-CFDD-311F-C53D-265F24E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2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75D76-3F74-DC12-3550-F971EB96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6EC383-DA43-F505-EEF4-17D21988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D61E0-48D6-62E8-5AEA-65AD0668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04D4B8-8C29-3F71-6C50-780B223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731320-52B6-E474-8659-ACA6A52A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DA49A-3671-A572-A1AC-39595A70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824F8-B65E-AF20-803C-E14B4A88B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85EAF7-2EE5-06F9-85E5-0C88D4D4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5E3B08-0D56-70FB-2B11-2D9298E4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30474-956A-8F71-74ED-EFE00881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79CFC2-505E-BED9-0FA1-E9B03480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31C71-0313-F93A-DDB0-44A0981A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628FEC-67AC-6F63-B8A3-A8274FB62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F6B222-5677-623E-C5FD-179F41CA0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FF5FE7-945B-2E3D-42EE-0C712A26D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AE848F-92A8-297B-DC0C-FA3BE59EB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C991D1-918F-D33B-023F-35E8CFE7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5F5FA1-47BA-1B2B-E91B-4FE75D71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2EB6D8-00BF-BC52-E9D1-7DDEC865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C5871-7E10-7F79-FDC2-4F099DD7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497395-95CA-A931-2489-D467A892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76B252-C515-DFA7-F3D4-955F63DB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3C0E5-B3B7-B99D-709A-FC699D02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FC0AAB-09CA-7B67-89FB-7BACDBEC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7F8959-606F-F3C2-0F6A-45623345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AB030-F6E3-3753-08B7-C0757C95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26E70-70AE-26D8-4888-B2296DE3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18169-9315-CB79-A5C0-185D42F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2D8E52-1544-16E6-15BB-55665C284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F0473C-B74A-63D3-12CC-D5C34AF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DC69CB-2A1E-3FB3-5F14-3268B536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45E8BD-EA90-FD6B-FEF9-63AC3D86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37354-9780-3AD9-1F3F-CAF6D2E1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3EE176-2E7D-EA39-5418-9C71119D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5E459D-673B-F9B3-FB36-FE62CF208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C8579B-EE38-C566-B195-B75D680F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5B5CF6-A66A-DF8A-687A-BE94688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D3CAF3-F796-27D1-C70A-9B0967EF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243EA0-B5FE-F3C1-424A-64F63129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54668C-4D84-387A-5FED-2E1C5FF4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B4F37-6296-D196-263A-CCB5C0239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20E24E-8596-4EAE-8A59-04C0CCF5E11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480F2-5F75-E9F2-9E59-84A724A3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A768D-1EBB-ED70-1195-BCF51762D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D72FAF-10AE-42B0-8EEA-54C66D9A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56F4-6B2E-E0EC-4D84-AA6E2575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128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Kultura jako nástroj lokálního rozvoje</a:t>
            </a:r>
            <a:endParaRPr lang="en-US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74AE53-A222-6EA9-431A-7BBBD1DF9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RNDr. Radim Perlín, Ph.D.</a:t>
            </a:r>
            <a:b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Přírodovědecká fakulta UK</a:t>
            </a:r>
            <a:b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Národní informační a poradenské středisko pro kulturu (NIPOS)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0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171" y="1180729"/>
            <a:ext cx="11034944" cy="531214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Atribut společnosti ale i jednotlivce</a:t>
            </a:r>
          </a:p>
          <a:p>
            <a:pPr eaLnBrk="1" hangingPunct="1"/>
            <a:r>
              <a:rPr lang="cs-CZ" altLang="cs-CZ" dirty="0"/>
              <a:t>Není snadno měřitelný  (Kolik telefonních kontaktů na sousedy máte v mobilu? A kolikrát jste jim volal, mluvil s nimi osobně)</a:t>
            </a:r>
          </a:p>
          <a:p>
            <a:pPr eaLnBrk="1" hangingPunct="1"/>
            <a:r>
              <a:rPr lang="cs-CZ" altLang="cs-CZ" dirty="0"/>
              <a:t>Různé formy: </a:t>
            </a:r>
          </a:p>
          <a:p>
            <a:pPr marL="0" indent="0" eaLnBrk="1" hangingPunct="1">
              <a:buNone/>
            </a:pPr>
            <a:r>
              <a:rPr lang="cs-CZ" altLang="cs-CZ" dirty="0"/>
              <a:t>	individuální x kolektivní, </a:t>
            </a:r>
          </a:p>
          <a:p>
            <a:pPr marL="0" indent="0" eaLnBrk="1" hangingPunct="1">
              <a:buNone/>
            </a:pPr>
            <a:r>
              <a:rPr lang="cs-CZ" altLang="cs-CZ" dirty="0"/>
              <a:t>	vertikální x horizontální </a:t>
            </a:r>
          </a:p>
          <a:p>
            <a:pPr marL="0" indent="0" eaLnBrk="1" hangingPunct="1">
              <a:buNone/>
            </a:pPr>
            <a:r>
              <a:rPr lang="cs-CZ" altLang="cs-CZ" dirty="0"/>
              <a:t>	</a:t>
            </a:r>
            <a:r>
              <a:rPr lang="cs-CZ" altLang="cs-CZ" dirty="0" err="1"/>
              <a:t>bonding</a:t>
            </a:r>
            <a:r>
              <a:rPr lang="cs-CZ" altLang="cs-CZ" dirty="0"/>
              <a:t> x </a:t>
            </a:r>
            <a:r>
              <a:rPr lang="cs-CZ" altLang="cs-CZ" dirty="0" err="1"/>
              <a:t>bridging</a:t>
            </a:r>
            <a:r>
              <a:rPr lang="cs-CZ" altLang="cs-CZ" dirty="0"/>
              <a:t> (svazující x přemosťující)</a:t>
            </a:r>
          </a:p>
          <a:p>
            <a:pPr marL="0" indent="0" eaLnBrk="1" hangingPunct="1">
              <a:buNone/>
            </a:pPr>
            <a:r>
              <a:rPr lang="cs-CZ" altLang="cs-CZ" dirty="0"/>
              <a:t>	</a:t>
            </a:r>
          </a:p>
          <a:p>
            <a:pPr eaLnBrk="1" hangingPunct="1"/>
            <a:r>
              <a:rPr lang="cs-CZ" altLang="cs-CZ" dirty="0"/>
              <a:t>Sítě sestávající z vazeb různě silných, i slabé vazby jsou významné (</a:t>
            </a:r>
            <a:r>
              <a:rPr lang="cs-CZ" altLang="cs-CZ" dirty="0" err="1"/>
              <a:t>Granovetter</a:t>
            </a:r>
            <a:r>
              <a:rPr lang="cs-CZ" altLang="cs-CZ" dirty="0"/>
              <a:t>, 1973) </a:t>
            </a:r>
          </a:p>
          <a:p>
            <a:pPr eaLnBrk="1" hangingPunct="1"/>
            <a:r>
              <a:rPr lang="cs-CZ" altLang="cs-CZ" dirty="0"/>
              <a:t>Dle charakteru: formální v rámci instituce x neformální sítě mezi přáteli 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Sociální kapitál bez důvěry neexistuje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50B-F936-428C-8323-75AAC170B6C8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/>
              <a:t>Sociální kapitál</a:t>
            </a:r>
          </a:p>
        </p:txBody>
      </p:sp>
    </p:spTree>
    <p:extLst>
      <p:ext uri="{BB962C8B-B14F-4D97-AF65-F5344CB8AC3E}">
        <p14:creationId xmlns:p14="http://schemas.microsoft.com/office/powerpoint/2010/main" val="180609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D12D1-4C54-4C27-92DD-6CC10328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29176-A08B-4A93-A37A-1DF18E93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825624"/>
            <a:ext cx="11541968" cy="48830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/>
              <a:t>Vztah k místu, regionu, vztah k sociálnímu prostředí  </a:t>
            </a:r>
          </a:p>
          <a:p>
            <a:pPr marL="0" indent="0">
              <a:buNone/>
            </a:pPr>
            <a:r>
              <a:rPr lang="cs-CZ" sz="2600" dirty="0"/>
              <a:t>Identita je vědomí, znalost jedince, který přináleží k určitému prostředí nebo místu </a:t>
            </a:r>
          </a:p>
          <a:p>
            <a:pPr marL="0" indent="0">
              <a:buNone/>
            </a:pPr>
            <a:r>
              <a:rPr lang="cs-CZ" sz="2600" dirty="0"/>
              <a:t>Identita vyvolává pocit odpovědnosti a tedy i zájmu o rozvoj „mého prostředí“, „mé obce“, „mé skupiny“.</a:t>
            </a:r>
          </a:p>
          <a:p>
            <a:pPr marL="0" indent="0">
              <a:buNone/>
            </a:pPr>
            <a:r>
              <a:rPr lang="cs-CZ" sz="2600" dirty="0"/>
              <a:t>Pro regionální rozvoj je důležitá identita k místu.</a:t>
            </a:r>
          </a:p>
          <a:p>
            <a:pPr marL="0" indent="0">
              <a:buNone/>
            </a:pPr>
            <a:r>
              <a:rPr lang="cs-CZ" sz="2600" dirty="0"/>
              <a:t>Identitu je možné sledovat, hodnotit na různých </a:t>
            </a:r>
            <a:r>
              <a:rPr lang="cs-CZ" sz="2600" dirty="0" err="1"/>
              <a:t>řádovostních</a:t>
            </a:r>
            <a:r>
              <a:rPr lang="cs-CZ" sz="2600" dirty="0"/>
              <a:t> úrovních</a:t>
            </a:r>
          </a:p>
          <a:p>
            <a:r>
              <a:rPr lang="cs-CZ" sz="2600" dirty="0"/>
              <a:t>Velmi silná k obci  a státu</a:t>
            </a:r>
          </a:p>
          <a:p>
            <a:r>
              <a:rPr lang="cs-CZ" sz="2600" dirty="0"/>
              <a:t>V některých regionech i k regionu (Horňáci, Valaši, Slezané)</a:t>
            </a:r>
          </a:p>
          <a:p>
            <a:r>
              <a:rPr lang="cs-CZ" sz="2600" dirty="0"/>
              <a:t>Slabá ke kraji – převážně administrativní jednotka</a:t>
            </a:r>
          </a:p>
          <a:p>
            <a:r>
              <a:rPr lang="cs-CZ" sz="2600" dirty="0"/>
              <a:t>Velmi slabá k Evropě, EU, dosud nevyvinutá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Spory rodáci x náplava (chalupáři)  obě skupiny mají silnou identitu, ale projevují ji jinak.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65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B6E8C-CC9F-4D13-9AD1-F033737C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Leadership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A3C6C-F22D-4577-A73E-E5776386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Koncept silného lídra, tahouna, který je schopen ovlivnit (ovládat?) své okolí ve prospěch společného zájmu.</a:t>
            </a:r>
          </a:p>
          <a:p>
            <a:pPr marL="0" indent="0">
              <a:buNone/>
            </a:pPr>
            <a:r>
              <a:rPr lang="cs-CZ" dirty="0"/>
              <a:t>Původně ekonomický pojem, nyní používaný i v sociálním prostředí</a:t>
            </a:r>
          </a:p>
          <a:p>
            <a:pPr marL="0" indent="0">
              <a:buNone/>
            </a:pPr>
            <a:r>
              <a:rPr lang="cs-CZ" dirty="0"/>
              <a:t>M. </a:t>
            </a:r>
            <a:r>
              <a:rPr lang="cs-CZ" dirty="0" err="1"/>
              <a:t>Focht</a:t>
            </a:r>
            <a:r>
              <a:rPr lang="cs-CZ" dirty="0"/>
              <a:t>:  leadership - interakce vize, strategie a prostředí, v němž dochází k realizaci vize prostřednictvím prováděcích plánů a scénáře. Leadership bez strategie je charisma: chybí mu substance. Leadership bez aktivní participace dalších lidí nevede k výsledku.</a:t>
            </a:r>
          </a:p>
          <a:p>
            <a:pPr marL="0" indent="0">
              <a:buNone/>
            </a:pPr>
            <a:r>
              <a:rPr lang="cs-CZ" dirty="0"/>
              <a:t>Leader – kvalitní lidský kapitál – dovednosti</a:t>
            </a:r>
          </a:p>
          <a:p>
            <a:pPr marL="0" indent="0">
              <a:buNone/>
            </a:pPr>
            <a:r>
              <a:rPr lang="cs-CZ" dirty="0"/>
              <a:t>Riziko: transformace leadershipu na diktátorské metody nebo vyhoření </a:t>
            </a:r>
            <a:r>
              <a:rPr lang="cs-CZ" dirty="0" err="1"/>
              <a:t>leadra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26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4AAB2-3907-9605-7BB0-9391B4AC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 a společenský život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E44FA-0F35-A47F-A5FE-FF8209AA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dává lidi dohromady, tedy posiluje jejich sociální kapitál,</a:t>
            </a:r>
          </a:p>
          <a:p>
            <a:r>
              <a:rPr lang="cs-CZ" dirty="0"/>
              <a:t>umožnuje lidem se setkávat, tedy budovat si mezi sebou vyšší míru důvěry, překonávat formální bariéry a překážky, setkávání se,</a:t>
            </a:r>
          </a:p>
          <a:p>
            <a:r>
              <a:rPr lang="cs-CZ" dirty="0"/>
              <a:t>nabízí možnost uplatnit a profilovat lídry v jednotlivých oblastech, kteří jsou ochotni věnovat svůj čas, svoji aktivitu ve prospěch společného díla,</a:t>
            </a:r>
          </a:p>
          <a:p>
            <a:r>
              <a:rPr lang="cs-CZ" dirty="0"/>
              <a:t>vytváří předpoklady pro to, aby lidé při společném setkávání a aktivním zapojení do společenského nebo kulturního života řešili a nabízeli možnosti řešení dalších témat, které nemusí bezprostředně souviset s danou akcí, </a:t>
            </a:r>
          </a:p>
          <a:p>
            <a:r>
              <a:rPr lang="cs-CZ" dirty="0"/>
              <a:t>posiluje lokální identitu k místu, společné zážitky zvyšují míru odpovědnosti nejen za konkrétní společenský, kulturní projekt, ale i za celou lokalitu.</a:t>
            </a:r>
          </a:p>
        </p:txBody>
      </p:sp>
    </p:spTree>
    <p:extLst>
      <p:ext uri="{BB962C8B-B14F-4D97-AF65-F5344CB8AC3E}">
        <p14:creationId xmlns:p14="http://schemas.microsoft.com/office/powerpoint/2010/main" val="302014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C8E04-E071-EC94-C144-0D35596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pro kulturní a společenský život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709BE-C385-1BF2-31D7-DB178AF0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Formy podpory pro kulturní a společenský život budou diskutovány v dalších vystoupení na této konferenci.</a:t>
            </a:r>
          </a:p>
          <a:p>
            <a:pPr marL="0" indent="0">
              <a:buNone/>
            </a:pPr>
            <a:r>
              <a:rPr lang="cs-CZ" dirty="0"/>
              <a:t>Takže stručně: </a:t>
            </a:r>
          </a:p>
          <a:p>
            <a:pPr marL="0" indent="0">
              <a:buNone/>
            </a:pPr>
            <a:r>
              <a:rPr lang="cs-CZ" dirty="0"/>
              <a:t>Podpora vybavení: podpora pro zázemí, kde je možné se společně setkávat a realizovat společné akce.   			HARDWARE</a:t>
            </a:r>
          </a:p>
          <a:p>
            <a:pPr marL="0" indent="0">
              <a:buNone/>
            </a:pPr>
            <a:r>
              <a:rPr lang="cs-CZ" dirty="0"/>
              <a:t>Podpora aktivit: podpora pro rozdílné aktivity obyvatel a to bez ohledu na to, zda se mě osobně líbí nebo vyhovují.	SOFTWARE</a:t>
            </a:r>
          </a:p>
          <a:p>
            <a:pPr marL="0" indent="0">
              <a:buNone/>
            </a:pPr>
            <a:r>
              <a:rPr lang="cs-CZ" dirty="0"/>
              <a:t>Podpora aktivních lidí: podpora lidí, kteří chtějí v místě cokoliv dělat, organizovat nebo spoluvytvářet.				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0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E5256-EC74-12B7-47C6-BDE502F4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1687"/>
            <a:ext cx="10515600" cy="135731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41980-8903-ACEE-CFA6-6E94EC5A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9549"/>
            <a:ext cx="10515600" cy="219551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Radim Perlín</a:t>
            </a:r>
          </a:p>
          <a:p>
            <a:pPr marL="0" indent="0" algn="ctr">
              <a:buNone/>
            </a:pPr>
            <a:r>
              <a:rPr lang="cs-CZ" dirty="0"/>
              <a:t>perlin@natur.cuni.cz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BECED-469C-13ED-5F2B-426C0E00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a vnější předpoklady rozvoje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CC130-B1E9-5AF2-ED09-95815AFA8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Každá lokalita, každý region má svoje </a:t>
            </a:r>
            <a:r>
              <a:rPr lang="cs-CZ" sz="2400" b="1" dirty="0"/>
              <a:t>vnitřní  zdroje </a:t>
            </a:r>
            <a:r>
              <a:rPr lang="cs-CZ" sz="2400" dirty="0"/>
              <a:t>a </a:t>
            </a:r>
            <a:r>
              <a:rPr lang="cs-CZ" sz="2400" b="1" dirty="0"/>
              <a:t>vnější předpoklady rozvoje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Vnitřní zdroje jsou závislé na aktivizaci podmínek uvnitř regionu a možnostech jejich aktivace, vnitřní zdroje mohou aktéři v místě ovlivňovat, nastartovat a využívat. </a:t>
            </a:r>
          </a:p>
          <a:p>
            <a:pPr marL="0" indent="0">
              <a:buNone/>
            </a:pPr>
            <a:r>
              <a:rPr lang="cs-CZ" sz="2400" dirty="0"/>
              <a:t>Lidský kapitál, sociální kapitál, </a:t>
            </a:r>
            <a:r>
              <a:rPr lang="cs-CZ" sz="2400" dirty="0" err="1"/>
              <a:t>leadership</a:t>
            </a:r>
            <a:r>
              <a:rPr lang="cs-CZ" sz="2400" dirty="0"/>
              <a:t>, sociální sítě,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Vnější předpoklady jsou závislé na poloze, na velikosti regionu nebo města, jeho postavení v sídelní struktuře nebo míře zapojení do vyšších socioekonomických a prostorových vazeb. Vnější předpoklady mohou lokální aktéři pouze nepřímo ovlivňovat. </a:t>
            </a:r>
          </a:p>
          <a:p>
            <a:pPr marL="0" indent="0">
              <a:buNone/>
            </a:pPr>
            <a:r>
              <a:rPr lang="cs-CZ" sz="2400" dirty="0"/>
              <a:t>Poloha, velikost, míra integrace do socioekonomických systémů,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84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2A72B-51A7-F543-8E29-D8F51E4C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vnitřní faktory rozvoje?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C5063-D325-DE1A-68BF-AD232B072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Co odlišuje dvě obce vedle sebe o stejné velikosti a ve stejných podmínkách? </a:t>
            </a:r>
          </a:p>
          <a:p>
            <a:pPr marL="0" indent="0">
              <a:buNone/>
            </a:pPr>
            <a:r>
              <a:rPr lang="cs-CZ" dirty="0"/>
              <a:t>V první obci „to žije“, v druhé obci „chcípnul pes“. PROČ ?</a:t>
            </a:r>
          </a:p>
          <a:p>
            <a:pPr marL="0" indent="0">
              <a:buNone/>
            </a:pPr>
            <a:r>
              <a:rPr lang="cs-CZ" dirty="0"/>
              <a:t>V první obci se odehrává bohatý kulturní, společenský život a každý týden se koná nějaká akce, setkání, společenská událost. V druhé obci se pořádá jednou za rok jeden ples a jinak nic.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první obci se lidé zapojují do práce, setkávají a připravují další aktivity, v druhé obci se nikdo o nic nestará a problémy ať vyřeší starosta.</a:t>
            </a:r>
          </a:p>
          <a:p>
            <a:pPr marL="0" indent="0">
              <a:buNone/>
            </a:pPr>
            <a:r>
              <a:rPr lang="cs-CZ" dirty="0"/>
              <a:t>Proč mohou existovat takové rozdíly mezi vlastně podobnými obcemi?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8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E9811-1464-7FB7-FC9D-10629875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příspěvku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EC174-4B24-0EEC-4820-1AA46E73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Upozornit na roli kulturního a společenského života v obci, městě na lokální rozvoj, na vytváření prostředí, kde se více daří rozvojovým trajektoriím.</a:t>
            </a:r>
          </a:p>
          <a:p>
            <a:pPr marL="0" indent="0">
              <a:buNone/>
            </a:pPr>
            <a:r>
              <a:rPr lang="cs-CZ" dirty="0"/>
              <a:t>Vyhodnocení sociálního potenciálu, sociálního prostředí pro rozvoj lokální kultury jako předpokladu rozvoje.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obcích, regionech, kde se „dobře daří“, se lidé potkávají na společných akcích, podílejí se na jejich organizaci, zapojují se do společného díla a společně hledají další cesty k rozkvětu jejich aktivit. Jakmile se lidé podílejí na akcích v místě, cítí větší odpovědnost, větší míru identity k lokalitě, kde žijí a není jim jedno, jak to okolo nich vypadá. Jsou ochotni podle svých možností přiložit ruku k dílu. 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3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46C6E-10C9-3DF1-D06F-C3F4A485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68AA5-8736-39E4-4FA9-3B63E5CB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F854AA-245E-8A43-6A15-56975E4E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-171150"/>
            <a:ext cx="9891352" cy="7029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FF32BE-77C3-2A3F-CDD3-7381C939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03" y="0"/>
            <a:ext cx="962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097EF-9057-8D0B-9F27-0C66192F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E934E-79E1-F514-3D84-CF20AF552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01D880-4F7E-0E7C-8E36-25298AB5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-14841"/>
            <a:ext cx="9656547" cy="68728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AFD280-0FCB-0D5A-EAD3-3CC3E1E4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96" y="50259"/>
            <a:ext cx="9504608" cy="67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8E3D2-AB54-4B60-A9F1-FDEE35A0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ve srovnatelných obcích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4544A-D69D-4AAB-BAF7-7997BD32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Hlavní rozdíly mezi srovnatelnými obcemi, srovnatelnými regiony jsou v úrovni lidských zdrojů, které v tom daném místě působí. Toto jsou hlavní vnitřní faktory rozvoje obcí. </a:t>
            </a:r>
          </a:p>
          <a:p>
            <a:pPr marL="0" indent="0">
              <a:buNone/>
            </a:pPr>
            <a:r>
              <a:rPr lang="cs-CZ" dirty="0"/>
              <a:t>Důležité faktory rozvoje jsou :</a:t>
            </a:r>
          </a:p>
          <a:p>
            <a:r>
              <a:rPr lang="cs-CZ" dirty="0"/>
              <a:t>Lidský kapitál</a:t>
            </a:r>
          </a:p>
          <a:p>
            <a:r>
              <a:rPr lang="cs-CZ" dirty="0"/>
              <a:t>Sociální kapitál</a:t>
            </a:r>
          </a:p>
          <a:p>
            <a:r>
              <a:rPr lang="cs-CZ" dirty="0"/>
              <a:t>Identita</a:t>
            </a:r>
          </a:p>
          <a:p>
            <a:r>
              <a:rPr lang="cs-CZ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97669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Lidský kapitál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Znalosti, dovednosti, schopnosti a vlastnosti jedince,  které zjednodušují tvorbu osobních, společenských a ekonomických hodnot a blahobytu (OECD)</a:t>
            </a:r>
          </a:p>
          <a:p>
            <a:pPr eaLnBrk="1" hangingPunct="1"/>
            <a:r>
              <a:rPr lang="cs-CZ" altLang="cs-CZ" dirty="0"/>
              <a:t>Vzdělání je investicí do LK, zvyšuje kvalifikaci, </a:t>
            </a:r>
            <a:r>
              <a:rPr lang="cs-CZ" altLang="cs-CZ" dirty="0" err="1"/>
              <a:t>ek</a:t>
            </a:r>
            <a:r>
              <a:rPr lang="cs-CZ" altLang="cs-CZ" dirty="0"/>
              <a:t>. produktivitu, konkurenceschopnost a životní úroveň (</a:t>
            </a:r>
            <a:r>
              <a:rPr lang="cs-CZ" altLang="cs-CZ" dirty="0" err="1"/>
              <a:t>Becker</a:t>
            </a:r>
            <a:r>
              <a:rPr lang="cs-CZ" altLang="cs-CZ" dirty="0"/>
              <a:t>, 1964)</a:t>
            </a:r>
          </a:p>
          <a:p>
            <a:pPr eaLnBrk="1" hangingPunct="1"/>
            <a:r>
              <a:rPr lang="cs-CZ" altLang="cs-CZ" dirty="0"/>
              <a:t>Atribut jednotlivců</a:t>
            </a:r>
          </a:p>
          <a:p>
            <a:pPr eaLnBrk="1" hangingPunct="1"/>
            <a:r>
              <a:rPr lang="cs-CZ" altLang="cs-CZ" dirty="0"/>
              <a:t>Lze zprostředkovaně změřit (Index vzdělanosti)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Lidský kapitál se v průběhu let mění, není stále stejný a závisí na schopnostech jednotlivce. </a:t>
            </a:r>
          </a:p>
          <a:p>
            <a:pPr marL="0" indent="0" eaLnBrk="1" hangingPunct="1">
              <a:buNone/>
            </a:pPr>
            <a:r>
              <a:rPr lang="cs-CZ" altLang="cs-CZ" dirty="0"/>
              <a:t>Ne všichni obyvatelé jsou schopni svůj lidský kapitál uplatnit. 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1310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Sociální kapitál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SK je znakem společnosti – jsou to kontakty, sítě, vztahy, které mezi sebou mají malé sociální skupiny, ale i jednotlivec, který disponuje dobrými kontakty a je zapojen v sítích.</a:t>
            </a:r>
          </a:p>
          <a:p>
            <a:pPr eaLnBrk="1" hangingPunct="1"/>
            <a:r>
              <a:rPr lang="cs-CZ" altLang="cs-CZ" dirty="0"/>
              <a:t>V 60. letech identifikovala Jane Jacobs v Torontu, kritizovala tehdejší směr urbanismu</a:t>
            </a:r>
          </a:p>
          <a:p>
            <a:pPr eaLnBrk="1" hangingPunct="1"/>
            <a:r>
              <a:rPr lang="cs-CZ" altLang="cs-CZ" dirty="0"/>
              <a:t>Pierre </a:t>
            </a:r>
            <a:r>
              <a:rPr lang="cs-CZ" altLang="cs-CZ" dirty="0" err="1"/>
              <a:t>Bourdieu</a:t>
            </a:r>
            <a:r>
              <a:rPr lang="cs-CZ" altLang="cs-CZ" dirty="0"/>
              <a:t> (1986), první definice</a:t>
            </a:r>
          </a:p>
          <a:p>
            <a:pPr eaLnBrk="1" hangingPunct="1"/>
            <a:r>
              <a:rPr lang="cs-CZ" altLang="cs-CZ" dirty="0"/>
              <a:t>James </a:t>
            </a:r>
            <a:r>
              <a:rPr lang="cs-CZ" altLang="cs-CZ" dirty="0" err="1"/>
              <a:t>Coleman</a:t>
            </a:r>
            <a:r>
              <a:rPr lang="cs-CZ" altLang="cs-CZ" dirty="0"/>
              <a:t> (1988) rozvíjí funkci SK pro usnadnění jednání jedince ve společnosti</a:t>
            </a:r>
          </a:p>
          <a:p>
            <a:pPr eaLnBrk="1" hangingPunct="1"/>
            <a:r>
              <a:rPr lang="cs-CZ" altLang="cs-CZ" dirty="0"/>
              <a:t>Robert </a:t>
            </a:r>
            <a:r>
              <a:rPr lang="cs-CZ" altLang="cs-CZ" dirty="0" err="1"/>
              <a:t>Putnam</a:t>
            </a:r>
            <a:r>
              <a:rPr lang="cs-CZ" altLang="cs-CZ" dirty="0"/>
              <a:t> (1993) považován za největšího zastánce konceptu SK, způsobil rozmach studia napříč obory</a:t>
            </a:r>
          </a:p>
        </p:txBody>
      </p:sp>
    </p:spTree>
    <p:extLst>
      <p:ext uri="{BB962C8B-B14F-4D97-AF65-F5344CB8AC3E}">
        <p14:creationId xmlns:p14="http://schemas.microsoft.com/office/powerpoint/2010/main" val="3668495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1111</Words>
  <Application>Microsoft Office PowerPoint</Application>
  <PresentationFormat>Širokoúhlá obrazovka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Motiv Office</vt:lpstr>
      <vt:lpstr>Kultura jako nástroj lokálního rozvoje</vt:lpstr>
      <vt:lpstr>Vnitřní a vnější předpoklady rozvoje</vt:lpstr>
      <vt:lpstr>Jaké jsou vnitřní faktory rozvoje?</vt:lpstr>
      <vt:lpstr>Cíl příspěvku</vt:lpstr>
      <vt:lpstr>Prezentace aplikace PowerPoint</vt:lpstr>
      <vt:lpstr>Prezentace aplikace PowerPoint</vt:lpstr>
      <vt:lpstr>Rozdíly ve srovnatelných obcích</vt:lpstr>
      <vt:lpstr>Lidský kapitál</vt:lpstr>
      <vt:lpstr>Sociální kapitál</vt:lpstr>
      <vt:lpstr>Prezentace aplikace PowerPoint</vt:lpstr>
      <vt:lpstr>Identita</vt:lpstr>
      <vt:lpstr>Leadership</vt:lpstr>
      <vt:lpstr>Kultura a společenský život</vt:lpstr>
      <vt:lpstr>Podpora pro kulturní a společenský život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Radim Perlin</dc:creator>
  <cp:lastModifiedBy>Radim Perlin</cp:lastModifiedBy>
  <cp:revision>3</cp:revision>
  <dcterms:created xsi:type="dcterms:W3CDTF">2024-10-08T17:02:39Z</dcterms:created>
  <dcterms:modified xsi:type="dcterms:W3CDTF">2024-10-08T22:41:11Z</dcterms:modified>
</cp:coreProperties>
</file>